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5"/>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71" r:id="rId20"/>
    <p:sldId id="321" r:id="rId21"/>
    <p:sldId id="324" r:id="rId22"/>
    <p:sldId id="344" r:id="rId23"/>
    <p:sldId id="380" r:id="rId24"/>
    <p:sldId id="383" r:id="rId25"/>
    <p:sldId id="393" r:id="rId26"/>
    <p:sldId id="335" r:id="rId27"/>
    <p:sldId id="339" r:id="rId28"/>
    <p:sldId id="409" r:id="rId29"/>
    <p:sldId id="340" r:id="rId30"/>
    <p:sldId id="400" r:id="rId31"/>
    <p:sldId id="401" r:id="rId32"/>
    <p:sldId id="384" r:id="rId33"/>
    <p:sldId id="385" r:id="rId34"/>
    <p:sldId id="386" r:id="rId35"/>
    <p:sldId id="387" r:id="rId36"/>
    <p:sldId id="337" r:id="rId37"/>
    <p:sldId id="394" r:id="rId38"/>
    <p:sldId id="405" r:id="rId39"/>
    <p:sldId id="406" r:id="rId40"/>
    <p:sldId id="411" r:id="rId41"/>
    <p:sldId id="410" r:id="rId42"/>
    <p:sldId id="412" r:id="rId43"/>
    <p:sldId id="413" r:id="rId44"/>
    <p:sldId id="389" r:id="rId45"/>
    <p:sldId id="402" r:id="rId46"/>
    <p:sldId id="390" r:id="rId47"/>
    <p:sldId id="403" r:id="rId48"/>
    <p:sldId id="391" r:id="rId49"/>
    <p:sldId id="404" r:id="rId50"/>
    <p:sldId id="392" r:id="rId51"/>
    <p:sldId id="408" r:id="rId52"/>
    <p:sldId id="397" r:id="rId53"/>
    <p:sldId id="279" r:id="rId54"/>
  </p:sldIdLst>
  <p:sldSz cx="9144000" cy="6858000" type="screen4x3"/>
  <p:notesSz cx="6858000" cy="9144000"/>
  <p:embeddedFontLst>
    <p:embeddedFont>
      <p:font typeface="Sniglet" panose="020B0604020202020204" charset="0"/>
      <p:regular r:id="rId56"/>
    </p:embeddedFont>
    <p:embeddedFont>
      <p:font typeface="Dosis" panose="020B060402020202020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675"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225704960"/>
        <c:axId val="194467456"/>
      </c:lineChart>
      <c:catAx>
        <c:axId val="225704960"/>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194467456"/>
        <c:crosses val="autoZero"/>
        <c:auto val="1"/>
        <c:lblAlgn val="ctr"/>
        <c:lblOffset val="100"/>
        <c:noMultiLvlLbl val="0"/>
      </c:catAx>
      <c:valAx>
        <c:axId val="194467456"/>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225704960"/>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s funciones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alumnos y profesores, además de poder registrar nuevas asignaturas en el </a:t>
            </a:r>
            <a:r>
              <a:rPr lang="es-ES" baseline="0" dirty="0" err="1" smtClean="0"/>
              <a:t>sitema</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Respecto a las fortalezas que tendría nuestro proyecto es que se diferencia mucho de nuestros competidores, porque éstos sólo se centran en una única función, ya sea gestión de documentos, educativa o enseñar a programar. Además, el no ser necesario saber programar siendo profesor o alumno hace que el uso de nuestra aplicación sea sencillo.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En cuanto a nuestras debilidades, encontramos la necesidad de que haya una carga inicial de contenido en la plataforma, sin la cual no podríamos despegar de ninguna manera. Además, sería difícil expandirse a otros sectores aparte del educativo dado lo centrada que está nuestra plataforma en él. Por último, si algún profesor tuviese una forma demasiado estandarizada de dar sus clases, sería difícil hacer encajar nuestra aplicación en su metodología de trabajo.</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Pasando a las oportunidades, tenemos que nuestra plataforma presenta una gran extensibilidad, pudiendo añadírsele nuevas funcionalidades en un futuro para cubrir más de las necesidades de nuestro clientes. Además, podríamos realizar el salto a nuevas plataformas, como las tabletas, que están teniendo un elevado auge últimamente entre los docentes.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Finalmente, las amenazas a las que tendría que hacer frente nuestro proyecto son el hecho de que los competidores puedan usar nuestra idea para incluirla en sus productos y así hacer más dura nuestra competencia con ellos, y que además podemos subestimar la dificultad de incluir algunas de nuestras funcionalidades, lo que nos podría hacer incurrir en retrasos.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a:t>
            </a:r>
            <a:r>
              <a:rPr lang="es-ES" baseline="0" dirty="0" err="1" smtClean="0"/>
              <a:t>Bootstrap</a:t>
            </a:r>
            <a:r>
              <a:rPr lang="es-ES" baseline="0" dirty="0" smtClean="0"/>
              <a:t> y </a:t>
            </a:r>
            <a:r>
              <a:rPr lang="es-ES" baseline="0" dirty="0" err="1" smtClean="0"/>
              <a:t>Python</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parte de los ejercicios interactivos usaremos JavaScript, proporcionando </a:t>
            </a:r>
            <a:r>
              <a:rPr lang="es-ES" baseline="0" dirty="0" err="1" smtClean="0"/>
              <a:t>Ace</a:t>
            </a:r>
            <a:r>
              <a:rPr lang="es-ES" baseline="0" dirty="0" smtClean="0"/>
              <a:t> como ayuda de sintaxis para los programadores al hacer ejercicios y la librería Chart.js para realizar las gráficas de los ejercicios interactivos.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seguimiento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incidente.</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a:t>
            </a:r>
            <a:r>
              <a:rPr lang="es-ES" dirty="0" smtClean="0"/>
              <a:t>7800€</a:t>
            </a:r>
            <a:r>
              <a:rPr lang="es-ES" dirty="0" smtClean="0"/>
              <a:t>, que es un </a:t>
            </a:r>
            <a:r>
              <a:rPr lang="es-ES" dirty="0" smtClean="0"/>
              <a:t>27% </a:t>
            </a:r>
            <a:r>
              <a:rPr lang="es-ES" dirty="0" smtClean="0"/>
              <a:t>del total,</a:t>
            </a:r>
            <a:r>
              <a:rPr lang="es-ES" baseline="0" dirty="0" smtClean="0"/>
              <a:t> frente al </a:t>
            </a:r>
            <a:r>
              <a:rPr lang="es-ES" baseline="0" dirty="0" smtClean="0"/>
              <a:t>25% esperado, ya que al haber comenzado un nuevo mes hemos tenido que incluir el pago de costes indirectos para éste. </a:t>
            </a:r>
            <a:r>
              <a:rPr lang="es-ES" baseline="0" dirty="0" smtClean="0"/>
              <a:t>En cuanto al tiempo, llevamos </a:t>
            </a:r>
            <a:r>
              <a:rPr lang="es-ES" baseline="0" smtClean="0"/>
              <a:t>invertidas </a:t>
            </a:r>
            <a:r>
              <a:rPr lang="es-ES" baseline="0" smtClean="0"/>
              <a:t>325h</a:t>
            </a:r>
            <a:r>
              <a:rPr lang="es-ES" baseline="0" dirty="0" smtClean="0"/>
              <a:t>, </a:t>
            </a:r>
            <a:r>
              <a:rPr lang="es-ES" baseline="0" smtClean="0"/>
              <a:t>un </a:t>
            </a:r>
            <a:r>
              <a:rPr lang="es-ES" baseline="0" smtClean="0"/>
              <a:t>29% </a:t>
            </a:r>
            <a:r>
              <a:rPr lang="es-ES" baseline="0" dirty="0" smtClean="0"/>
              <a:t>respecto </a:t>
            </a:r>
            <a:r>
              <a:rPr lang="es-ES" baseline="0" smtClean="0"/>
              <a:t>al </a:t>
            </a:r>
            <a:r>
              <a:rPr lang="es-ES" baseline="0" smtClean="0"/>
              <a:t>25% </a:t>
            </a:r>
            <a:r>
              <a:rPr lang="es-ES" baseline="0" dirty="0" smtClean="0"/>
              <a:t>esperado.</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invertir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desarrollo de estas funciones, hemos obtenido esta semana el modelo de dominio de nuestro proyecto. En él podemos ver, en primer lugar, cómo las escuelas pueden tener asociadas una serie de estudiantes, profesores y asignaturas, y cómo estas asignaturas están relacionadas con los profesores y los alumnos para poder ver su contenido.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Siguiendo hacia la izquierda nuestro modelo, vemos cómo las escuelas tienen licencias asociadas para conocer su estado en el sistema, y cómo las escuelas y asignaturas interactúan comprando y “almacenando” ejercicios, respectivamente.</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Si nos centramos en las propias licencias, vemos que éstas parten de un tipo establecido de licencia, lo que nos permitiría adaptar la de cada escuela si se diese el caso, pudiendo identificarla con el tipo básico del que proviene.</a:t>
            </a:r>
          </a:p>
          <a:p>
            <a:pPr marL="0" lvl="0" indent="0">
              <a:spcBef>
                <a:spcPts val="0"/>
              </a:spcBef>
              <a:spcAft>
                <a:spcPts val="0"/>
              </a:spcAft>
              <a:buNone/>
            </a:pPr>
            <a:endParaRPr lang="es-ES"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Por</a:t>
            </a:r>
            <a:r>
              <a:rPr lang="es-ES" baseline="0" dirty="0" smtClean="0"/>
              <a:t> último, vemos cómo los programadores interactúan con los ejercicios como sus creadores.</a:t>
            </a:r>
          </a:p>
          <a:p>
            <a:pPr marL="0" lvl="0" indent="0">
              <a:spcBef>
                <a:spcPts val="0"/>
              </a:spcBef>
              <a:spcAft>
                <a:spcPts val="0"/>
              </a:spcAft>
              <a:buNone/>
            </a:pPr>
            <a:endParaRPr lang="es-ES" baseline="0" dirty="0" smtClean="0"/>
          </a:p>
          <a:p>
            <a:pPr marL="0" lvl="0" indent="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los ejercicios, vemos que contienen una serie de cajas de diferentes tipos, cuyo contenido daría lugar al ejercicio interactivo.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Además, ha contribuido a revisar la presentación de esta semana y el modelo UML del sistema. Esto le ha llevado un total de 16 horas.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así como en la revisión del modelo UML del sistema, lo que le ha costado un total de 21 horas de trabajo.</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así como en la revisión de la presentación de esta semana, con un total de 13 horas y media.</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Además ha contribuido en la revisión de la presentación de esta semana y en la del modelo UML. Esto le ha costado un total de casi 12 horas de trabajo.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y participando en la revisión tanto del modelo UML como de la presentación, llevándole un total de 15 horas.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y ha contribuido en la revisión de la presentación y del modelo UML, lo que ha costado un total de casi 21 horas.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y revisando la presentación y el modelo de dominio, con un total de 15 horas invertidas.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png"/><Relationship Id="rId10" Type="http://schemas.openxmlformats.org/officeDocument/2006/relationships/image" Target="../media/image27.jpeg"/><Relationship Id="rId4" Type="http://schemas.openxmlformats.org/officeDocument/2006/relationships/image" Target="../media/image22.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33.pn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1.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53.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9.jpeg"/><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6.gif"/><Relationship Id="rId5" Type="http://schemas.openxmlformats.org/officeDocument/2006/relationships/image" Target="../media/image54.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5.png"/><Relationship Id="rId4" Type="http://schemas.openxmlformats.org/officeDocument/2006/relationships/image" Target="../media/image9.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7.jpeg"/><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0.png"/><Relationship Id="rId4" Type="http://schemas.openxmlformats.org/officeDocument/2006/relationships/image" Target="../media/image12.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5.png"/><Relationship Id="rId4" Type="http://schemas.openxmlformats.org/officeDocument/2006/relationships/image" Target="../media/image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chart js"/>
          <p:cNvSpPr>
            <a:spLocks noChangeAspect="1" noChangeArrowheads="1"/>
          </p:cNvSpPr>
          <p:nvPr/>
        </p:nvSpPr>
        <p:spPr bwMode="auto">
          <a:xfrm>
            <a:off x="155575" y="-12652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chart js"/>
          <p:cNvSpPr>
            <a:spLocks noChangeAspect="1" noChangeArrowheads="1"/>
          </p:cNvSpPr>
          <p:nvPr/>
        </p:nvSpPr>
        <p:spPr bwMode="auto">
          <a:xfrm>
            <a:off x="307975" y="-11128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ALVARO\Desktop\Swot_espacio_centr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 y="1"/>
            <a:ext cx="9170404" cy="6291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C:\Users\ALVARO\Desktop\Code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2464" y="1349538"/>
            <a:ext cx="1438897" cy="9167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Cance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561" y="1299973"/>
            <a:ext cx="986154" cy="9486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ALVARO\Desktop\192874-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651" y="841629"/>
            <a:ext cx="1967961" cy="196796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descr="C:\Users\ALVARO\Desktop\imag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6295" y="1132484"/>
            <a:ext cx="1776031" cy="17760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726" y="525795"/>
            <a:ext cx="2317458" cy="1852999"/>
          </a:xfrm>
          <a:prstGeom prst="rect">
            <a:avLst/>
          </a:prstGeom>
          <a:noFill/>
          <a:extLst>
            <a:ext uri="{909E8E84-426E-40DD-AFC4-6F175D3DCCD1}">
              <a14:hiddenFill xmlns:a14="http://schemas.microsoft.com/office/drawing/2010/main">
                <a:solidFill>
                  <a:srgbClr val="FFFFFF"/>
                </a:solidFill>
              </a14:hiddenFill>
            </a:ext>
          </a:extLst>
        </p:spPr>
      </p:pic>
      <p:sp>
        <p:nvSpPr>
          <p:cNvPr id="33" name="Shape 766"/>
          <p:cNvSpPr/>
          <p:nvPr/>
        </p:nvSpPr>
        <p:spPr>
          <a:xfrm rot="4908871">
            <a:off x="2809369" y="3541950"/>
            <a:ext cx="1034310" cy="1937879"/>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35" name="Shape 768"/>
          <p:cNvSpPr/>
          <p:nvPr/>
        </p:nvSpPr>
        <p:spPr>
          <a:xfrm>
            <a:off x="2307293" y="1124745"/>
            <a:ext cx="2120691" cy="168484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Shape 547"/>
          <p:cNvSpPr txBox="1">
            <a:spLocks/>
          </p:cNvSpPr>
          <p:nvPr/>
        </p:nvSpPr>
        <p:spPr>
          <a:xfrm>
            <a:off x="432754" y="6246240"/>
            <a:ext cx="89888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a:t>
            </a:r>
            <a:r>
              <a:rPr lang="es-ES" sz="4000" dirty="0"/>
              <a:t>9</a:t>
            </a:r>
          </a:p>
        </p:txBody>
      </p:sp>
      <p:sp>
        <p:nvSpPr>
          <p:cNvPr id="29" name="Shape 733"/>
          <p:cNvSpPr/>
          <p:nvPr/>
        </p:nvSpPr>
        <p:spPr>
          <a:xfrm>
            <a:off x="7639767" y="3767041"/>
            <a:ext cx="1440034" cy="1382378"/>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pic>
        <p:nvPicPr>
          <p:cNvPr id="2050"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4008" y="3667092"/>
            <a:ext cx="2999149" cy="15839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arg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031" y="1591726"/>
            <a:ext cx="1567577" cy="15741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Extensibilit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36" y="3384301"/>
            <a:ext cx="2727360" cy="5655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n relacionad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030" y="3767041"/>
            <a:ext cx="1207220" cy="149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68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 xmlns:a16="http://schemas.microsoft.com/office/drawing/2014/main"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 xmlns:a16="http://schemas.microsoft.com/office/drawing/2014/main"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 xmlns:a16="http://schemas.microsoft.com/office/drawing/2014/main"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 xmlns:a16="http://schemas.microsoft.com/office/drawing/2014/main"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 xmlns:a16="http://schemas.microsoft.com/office/drawing/2014/main"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 xmlns:a16="http://schemas.microsoft.com/office/drawing/2014/main"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7</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9</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512168">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512168">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520280">
                  <a:extLst>
                    <a:ext uri="{9D8B030D-6E8A-4147-A177-3AD203B41FA5}">
                      <a16:colId xmlns:a16="http://schemas.microsoft.com/office/drawing/2014/main" xmlns=""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a:t>
            </a:r>
            <a:r>
              <a:rPr lang="en" sz="4000" dirty="0" smtClean="0"/>
              <a:t>€25%, 25% </a:t>
            </a:r>
            <a:r>
              <a:rPr lang="en" sz="4000" dirty="0" smtClean="0"/>
              <a:t>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a:t>
            </a:r>
            <a:r>
              <a:rPr lang="en" sz="4000" dirty="0" smtClean="0"/>
              <a:t>€</a:t>
            </a:r>
            <a:r>
              <a:rPr lang="en" sz="4000" dirty="0" smtClean="0"/>
              <a:t>27</a:t>
            </a:r>
            <a:r>
              <a:rPr lang="en" sz="4000" dirty="0" smtClean="0"/>
              <a:t>%, </a:t>
            </a:r>
            <a:r>
              <a:rPr lang="en" sz="4000" dirty="0"/>
              <a:t>2</a:t>
            </a:r>
            <a:r>
              <a:rPr lang="en" sz="4000" dirty="0" smtClean="0"/>
              <a:t>9</a:t>
            </a:r>
            <a:r>
              <a:rPr lang="en" sz="4000" dirty="0" smtClean="0"/>
              <a:t>%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a:t>
            </a:r>
            <a:r>
              <a:rPr lang="en" sz="4000" dirty="0" smtClean="0"/>
              <a:t>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140767"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Captura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605" y="0"/>
            <a:ext cx="8457999" cy="621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2997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LVARO\Desktop\Captura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 y="416985"/>
            <a:ext cx="9145607" cy="553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50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LVARO\Desktop\Captura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325" y="-21017"/>
            <a:ext cx="6111081" cy="687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64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 Capturas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7" name="Picture 7"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25" y="416985"/>
            <a:ext cx="9116275" cy="582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a:t>
            </a:r>
            <a:r>
              <a:rPr lang="es-ES" sz="3000" dirty="0" smtClean="0"/>
              <a:t>Rodríguez</a:t>
            </a:r>
          </a:p>
          <a:p>
            <a:pPr marL="69850" indent="0" algn="ctr">
              <a:spcBef>
                <a:spcPts val="0"/>
              </a:spcBef>
              <a:buFont typeface="Dosis"/>
              <a:buNone/>
            </a:pPr>
            <a:r>
              <a:rPr lang="es-ES" sz="3000" dirty="0" smtClean="0"/>
              <a:t>16 h </a:t>
            </a:r>
            <a:endParaRPr lang="es-ES" sz="3000" dirty="0"/>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0"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60" y="3531663"/>
            <a:ext cx="3096344" cy="2144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271" y="1889903"/>
            <a:ext cx="1568977" cy="1540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1700808"/>
            <a:ext cx="1707090" cy="1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a:p>
            <a:pPr marL="69850" indent="0" algn="ctr">
              <a:buFont typeface="Dosis"/>
              <a:buNone/>
            </a:pPr>
            <a:r>
              <a:rPr lang="es-ES" sz="3000" dirty="0" smtClean="0"/>
              <a:t>21 h</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24" y="1739585"/>
            <a:ext cx="2022512" cy="19854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4060602"/>
            <a:ext cx="2502617" cy="2797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23" y="1606379"/>
            <a:ext cx="2211510" cy="23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13h 30 min</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62" y="1738268"/>
            <a:ext cx="2179711" cy="2337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12" y="4509120"/>
            <a:ext cx="1853009" cy="18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11h 44 min</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01" y="4305431"/>
            <a:ext cx="1802454" cy="1769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773" y="4305431"/>
            <a:ext cx="1877731" cy="20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a:p>
            <a:pPr marL="69850" indent="0" algn="ctr">
              <a:buFont typeface="Dosis"/>
              <a:buNone/>
            </a:pPr>
            <a:r>
              <a:rPr lang="es-ES" sz="3000" dirty="0" smtClean="0"/>
              <a:t>15 h</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10"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534006"/>
            <a:ext cx="2740306" cy="27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17" y="4733162"/>
            <a:ext cx="1774117" cy="1741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509119"/>
            <a:ext cx="2025942" cy="21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20 h 42 min</a:t>
            </a: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9</a:t>
            </a:r>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03442"/>
            <a:ext cx="2121953" cy="208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182" y="3918424"/>
            <a:ext cx="2027471" cy="21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15h 10 min</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3944654"/>
            <a:ext cx="1949159" cy="1913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696271"/>
            <a:ext cx="2247266" cy="241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53</a:t>
            </a:r>
            <a:endParaRPr lang="es-ES" sz="4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2247</TotalTime>
  <Words>2780</Words>
  <Application>Microsoft Office PowerPoint</Application>
  <PresentationFormat>Presentación en pantalla (4:3)</PresentationFormat>
  <Paragraphs>307</Paragraphs>
  <Slides>53</Slides>
  <Notes>53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 Capturas</vt:lpstr>
      <vt:lpstr>Status Capturas</vt:lpstr>
      <vt:lpstr>Status Capturas</vt:lpstr>
      <vt:lpstr>Status</vt:lpstr>
      <vt:lpstr>Status Capturas</vt:lpstr>
      <vt:lpstr>Status</vt:lpstr>
      <vt:lpstr>Status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192</cp:revision>
  <dcterms:modified xsi:type="dcterms:W3CDTF">2018-03-16T10:03:04Z</dcterms:modified>
</cp:coreProperties>
</file>